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169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DB0A5A-7B0A-4E80-BF42-9B33B1F58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954156"/>
            <a:ext cx="11900452" cy="3127514"/>
          </a:xfrm>
        </p:spPr>
        <p:txBody>
          <a:bodyPr>
            <a:normAutofit fontScale="90000"/>
          </a:bodyPr>
          <a:lstStyle/>
          <a:p>
            <a:r>
              <a:rPr lang="pl-PL" dirty="0"/>
              <a:t>Współpraca z Dziennym Domem Pomocy „Caritas”</a:t>
            </a:r>
            <a:br>
              <a:rPr lang="pl-PL" dirty="0"/>
            </a:br>
            <a:r>
              <a:rPr lang="pl-PL" dirty="0">
                <a:solidFill>
                  <a:srgbClr val="FFFF00"/>
                </a:solidFill>
              </a:rPr>
              <a:t>„Młodzi duchem, młodzi wiekiem, każdy ważnym jest człowiekiem”.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A10196CC-73F1-4333-B9E8-F46CFA5A1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765" y="4943061"/>
            <a:ext cx="3896139" cy="1696277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Przedszkole Miejskie nr 10 „Kolorowy Świat” w Świnoujściu</a:t>
            </a:r>
          </a:p>
          <a:p>
            <a:r>
              <a:rPr lang="pl-PL" dirty="0"/>
              <a:t>Mgr Magdalena Mielczarek, Elżbieta Pyzik</a:t>
            </a:r>
          </a:p>
        </p:txBody>
      </p:sp>
    </p:spTree>
    <p:extLst>
      <p:ext uri="{BB962C8B-B14F-4D97-AF65-F5344CB8AC3E}">
        <p14:creationId xmlns:p14="http://schemas.microsoft.com/office/powerpoint/2010/main" val="413123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58282E3-E31E-4708-8DDF-CF3092A0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404665"/>
            <a:ext cx="3456384" cy="720079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Spotkania w plenerze</a:t>
            </a:r>
          </a:p>
          <a:p>
            <a:r>
              <a:rPr lang="pl-PL" dirty="0"/>
              <a:t>„Poszukiwanie skarbu pirackiego”</a:t>
            </a:r>
          </a:p>
        </p:txBody>
      </p:sp>
      <p:pic>
        <p:nvPicPr>
          <p:cNvPr id="10" name="Obraz 9" descr="Obraz zawierający trawa, osoba, zewnętrzne, drzewo&#10;&#10;Opis wygenerowany przy bardzo wysokim poziomie pewności">
            <a:extLst>
              <a:ext uri="{FF2B5EF4-FFF2-40B4-BE49-F238E27FC236}">
                <a16:creationId xmlns="" xmlns:a16="http://schemas.microsoft.com/office/drawing/2014/main" id="{ACA58CEF-FA10-4ACF-9CA7-781E1B2F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692696"/>
            <a:ext cx="3456384" cy="2880320"/>
          </a:xfrm>
          <a:prstGeom prst="rect">
            <a:avLst/>
          </a:prstGeom>
        </p:spPr>
      </p:pic>
      <p:pic>
        <p:nvPicPr>
          <p:cNvPr id="12" name="Obraz 11" descr="Obraz zawierający trawa, drzewo, zewnętrzne, osoba&#10;&#10;Opis wygenerowany przy bardzo wysokim poziomie pewności">
            <a:extLst>
              <a:ext uri="{FF2B5EF4-FFF2-40B4-BE49-F238E27FC236}">
                <a16:creationId xmlns="" xmlns:a16="http://schemas.microsoft.com/office/drawing/2014/main" id="{90A67C44-11D2-484B-9012-34E00C8CE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692696"/>
            <a:ext cx="3384376" cy="2952328"/>
          </a:xfrm>
          <a:prstGeom prst="rect">
            <a:avLst/>
          </a:prstGeom>
        </p:spPr>
      </p:pic>
      <p:pic>
        <p:nvPicPr>
          <p:cNvPr id="14" name="Obraz 13" descr="Obraz zawierający osoba, zewnętrzne, dziecko, trawa&#10;&#10;Opis wygenerowany przy bardzo wysokim poziomie pewności">
            <a:extLst>
              <a:ext uri="{FF2B5EF4-FFF2-40B4-BE49-F238E27FC236}">
                <a16:creationId xmlns="" xmlns:a16="http://schemas.microsoft.com/office/drawing/2014/main" id="{8A7D09E4-D887-4DF2-A824-BDA89F227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340768"/>
            <a:ext cx="3672408" cy="2503165"/>
          </a:xfrm>
          <a:prstGeom prst="rect">
            <a:avLst/>
          </a:prstGeom>
        </p:spPr>
      </p:pic>
      <p:pic>
        <p:nvPicPr>
          <p:cNvPr id="16" name="Obraz 15" descr="Obraz zawierający osoba, zewnętrzne, drzewo, podłoże&#10;&#10;Opis wygenerowany przy bardzo wysokim poziomie pewności">
            <a:extLst>
              <a:ext uri="{FF2B5EF4-FFF2-40B4-BE49-F238E27FC236}">
                <a16:creationId xmlns="" xmlns:a16="http://schemas.microsoft.com/office/drawing/2014/main" id="{8D5E36F1-5CC7-49C1-9B0A-EB96F1438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3933056"/>
            <a:ext cx="3528392" cy="2664296"/>
          </a:xfrm>
          <a:prstGeom prst="rect">
            <a:avLst/>
          </a:prstGeom>
        </p:spPr>
      </p:pic>
      <p:pic>
        <p:nvPicPr>
          <p:cNvPr id="18" name="Obraz 17" descr="Obraz zawierający trawa, drzewo, zewnętrzne, granie&#10;&#10;Opis wygenerowany przy bardzo wysokim poziomie pewności">
            <a:extLst>
              <a:ext uri="{FF2B5EF4-FFF2-40B4-BE49-F238E27FC236}">
                <a16:creationId xmlns="" xmlns:a16="http://schemas.microsoft.com/office/drawing/2014/main" id="{A8EDFB43-10FE-48FD-989D-F074BFAD3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3789040"/>
            <a:ext cx="374441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1782C4-D67C-48BC-8F12-24FCFE32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6632"/>
            <a:ext cx="8424936" cy="1224136"/>
          </a:xfrm>
        </p:spPr>
        <p:txBody>
          <a:bodyPr>
            <a:normAutofit/>
          </a:bodyPr>
          <a:lstStyle/>
          <a:p>
            <a:r>
              <a:rPr lang="pl-PL" sz="1800" dirty="0"/>
              <a:t>Sesja fotograficzna „Mały i duży przyjaciel”</a:t>
            </a:r>
            <a:endParaRPr lang="pl-PL" dirty="0"/>
          </a:p>
        </p:txBody>
      </p:sp>
      <p:pic>
        <p:nvPicPr>
          <p:cNvPr id="9" name="Obraz 8" descr="Obraz zawierający drzewo, zewnętrzne, kolorowy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B4A359E6-B327-42BC-B30B-74EB0339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052736"/>
            <a:ext cx="2508870" cy="2481064"/>
          </a:xfrm>
          <a:prstGeom prst="rect">
            <a:avLst/>
          </a:prstGeom>
        </p:spPr>
      </p:pic>
      <p:pic>
        <p:nvPicPr>
          <p:cNvPr id="11" name="Obraz 10" descr="Obraz zawierający drzewo, kolorowy, osoba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721E7B35-72E4-4937-9FAF-E4EBDDFA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717032"/>
            <a:ext cx="2592288" cy="2520280"/>
          </a:xfrm>
          <a:prstGeom prst="rect">
            <a:avLst/>
          </a:prstGeom>
        </p:spPr>
      </p:pic>
      <p:pic>
        <p:nvPicPr>
          <p:cNvPr id="13" name="Obraz 12" descr="Obraz zawierający osoba, zewnętrzne, drzewo, podłoże&#10;&#10;Opis wygenerowany przy bardzo wysokim poziomie pewności">
            <a:extLst>
              <a:ext uri="{FF2B5EF4-FFF2-40B4-BE49-F238E27FC236}">
                <a16:creationId xmlns="" xmlns:a16="http://schemas.microsoft.com/office/drawing/2014/main" id="{2F872057-D4C8-40E4-BDF5-F6F08CD76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908720"/>
            <a:ext cx="2857500" cy="3129136"/>
          </a:xfrm>
          <a:prstGeom prst="rect">
            <a:avLst/>
          </a:prstGeom>
        </p:spPr>
      </p:pic>
      <p:pic>
        <p:nvPicPr>
          <p:cNvPr id="15" name="Obraz 14" descr="Obraz zawierający drzewo, zewnętrzne, osoba, podłoże&#10;&#10;Opis wygenerowany przy bardzo wysokim poziomie pewności">
            <a:extLst>
              <a:ext uri="{FF2B5EF4-FFF2-40B4-BE49-F238E27FC236}">
                <a16:creationId xmlns="" xmlns:a16="http://schemas.microsoft.com/office/drawing/2014/main" id="{E0F32A26-F72C-473D-B01D-088CC6E67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3861048"/>
            <a:ext cx="2664296" cy="2736304"/>
          </a:xfrm>
          <a:prstGeom prst="rect">
            <a:avLst/>
          </a:prstGeom>
        </p:spPr>
      </p:pic>
      <p:pic>
        <p:nvPicPr>
          <p:cNvPr id="17" name="Obraz 16" descr="Obraz zawierający drzewo, zewnętrzne, osoba, trawa&#10;&#10;Opis wygenerowany przy bardzo wysokim poziomie pewności">
            <a:extLst>
              <a:ext uri="{FF2B5EF4-FFF2-40B4-BE49-F238E27FC236}">
                <a16:creationId xmlns="" xmlns:a16="http://schemas.microsoft.com/office/drawing/2014/main" id="{31FE16C2-3EF7-4A52-885E-1B023B4FD6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1052736"/>
            <a:ext cx="2148830" cy="2697088"/>
          </a:xfrm>
          <a:prstGeom prst="rect">
            <a:avLst/>
          </a:prstGeom>
        </p:spPr>
      </p:pic>
      <p:pic>
        <p:nvPicPr>
          <p:cNvPr id="19" name="Obraz 18" descr="Obraz zawierający drzewo, zewnętrzne, osoba&#10;&#10;Opis wygenerowany przy bardzo wysokim poziomie pewności">
            <a:extLst>
              <a:ext uri="{FF2B5EF4-FFF2-40B4-BE49-F238E27FC236}">
                <a16:creationId xmlns="" xmlns:a16="http://schemas.microsoft.com/office/drawing/2014/main" id="{53E12988-61C5-412B-9BAC-9646A20C9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672" y="1124744"/>
            <a:ext cx="2664296" cy="2841104"/>
          </a:xfrm>
          <a:prstGeom prst="rect">
            <a:avLst/>
          </a:prstGeom>
        </p:spPr>
      </p:pic>
      <p:pic>
        <p:nvPicPr>
          <p:cNvPr id="23" name="Obraz 22" descr="Obraz zawierający trawa, drzewo, zewnętrzne, osoby&#10;&#10;Opis wygenerowany przy bardzo wysokim poziomie pewności">
            <a:extLst>
              <a:ext uri="{FF2B5EF4-FFF2-40B4-BE49-F238E27FC236}">
                <a16:creationId xmlns="" xmlns:a16="http://schemas.microsoft.com/office/drawing/2014/main" id="{9347F575-41DD-4DB1-9645-22AD447AD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760" y="3933056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4A1333C-214E-4AFC-8D9F-1D409EA91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369" y="692696"/>
            <a:ext cx="3096344" cy="432048"/>
          </a:xfrm>
        </p:spPr>
        <p:txBody>
          <a:bodyPr>
            <a:normAutofit fontScale="92500"/>
          </a:bodyPr>
          <a:lstStyle/>
          <a:p>
            <a:r>
              <a:rPr lang="pl-PL" sz="1800" dirty="0"/>
              <a:t>Seniorzy czytają dzieciom</a:t>
            </a:r>
          </a:p>
        </p:txBody>
      </p:sp>
      <p:pic>
        <p:nvPicPr>
          <p:cNvPr id="5" name="Obraz 4" descr="Obraz zawierający osoba, wewnątrz, grupa, podłoże&#10;&#10;Opis wygenerowany przy bardzo wysokim poziomie pewności">
            <a:extLst>
              <a:ext uri="{FF2B5EF4-FFF2-40B4-BE49-F238E27FC236}">
                <a16:creationId xmlns="" xmlns:a16="http://schemas.microsoft.com/office/drawing/2014/main" id="{14262549-03BF-458F-BE73-F5E27E42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132856"/>
            <a:ext cx="3240360" cy="3168352"/>
          </a:xfrm>
          <a:prstGeom prst="rect">
            <a:avLst/>
          </a:prstGeom>
        </p:spPr>
      </p:pic>
      <p:pic>
        <p:nvPicPr>
          <p:cNvPr id="7" name="Obraz 6" descr="Obraz zawierający podłoże, wewnątrz, stół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932B647E-FC18-4313-9884-E95500A7A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260648"/>
            <a:ext cx="3600400" cy="2592288"/>
          </a:xfrm>
          <a:prstGeom prst="rect">
            <a:avLst/>
          </a:prstGeom>
        </p:spPr>
      </p:pic>
      <p:pic>
        <p:nvPicPr>
          <p:cNvPr id="9" name="Obraz 8" descr="Obraz zawierający osoba, wewnątrz, ściana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E1DAF826-2564-480A-90E8-F6E418AC5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3212976"/>
            <a:ext cx="3240360" cy="2918048"/>
          </a:xfrm>
          <a:prstGeom prst="rect">
            <a:avLst/>
          </a:prstGeom>
        </p:spPr>
      </p:pic>
      <p:pic>
        <p:nvPicPr>
          <p:cNvPr id="11" name="Obraz 10" descr="Obraz zawierający osoba, wewnątrz, siedzi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1D50C9CC-7138-4C2B-B823-2690DA983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332656"/>
            <a:ext cx="2952328" cy="2410064"/>
          </a:xfrm>
          <a:prstGeom prst="rect">
            <a:avLst/>
          </a:prstGeom>
        </p:spPr>
      </p:pic>
      <p:pic>
        <p:nvPicPr>
          <p:cNvPr id="13" name="Obraz 12" descr="Obraz zawierający osoba, wewnątrz, dziecko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D3638DB2-DCBE-43E7-A220-4BB5CA299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3068960"/>
            <a:ext cx="34563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495AB26-344F-4867-892B-10AE69C2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3" y="188640"/>
            <a:ext cx="11665296" cy="6192689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partnerem Dziennego Domu Pomocy przynosi przedszkolu takie korzyści jak:</a:t>
            </a:r>
            <a:b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ma kontakt z serdecznymi ludźmi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przedszkole pogłębia współpracę z rodzicami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promocja przedszkola w środowisku lokalnym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przedszkole umożliwia swoim wychowankom kontakt z osobami starszymi na co dzień.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przedszkolem przynosi podopiecznym Dziennemu Domu Pomocy takie korzyści jak:</a:t>
            </a:r>
            <a:br>
              <a:rPr 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radość i poczucie zainteresowania osobą starszą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udział młodego pokolenia w uroczystościach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radość ze spędzania czasu z młodym pokoleniem.</a:t>
            </a:r>
            <a:br>
              <a:rPr lang="pl-PL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Opracowały: mgr Magdalena Mielczarek, Elżbieta Pyzik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A95964-8694-41FC-9C2C-A979C445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56591"/>
            <a:ext cx="10353762" cy="5234609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Cel  główny:</a:t>
            </a:r>
          </a:p>
          <a:p>
            <a:r>
              <a:rPr lang="pl-PL" dirty="0"/>
              <a:t>Integracja wielopokoleniowa;</a:t>
            </a:r>
          </a:p>
          <a:p>
            <a:r>
              <a:rPr lang="pl-PL" dirty="0"/>
              <a:t>Integracja przedszkola ze środowiskiem lokalnym.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>
                <a:solidFill>
                  <a:srgbClr val="FF0000"/>
                </a:solidFill>
              </a:rPr>
              <a:t>Cele szczegółowe: dziecko</a:t>
            </a:r>
          </a:p>
          <a:p>
            <a:r>
              <a:rPr lang="pl-PL" dirty="0"/>
              <a:t>Darzy szacunkiem osoby starsze;</a:t>
            </a:r>
          </a:p>
          <a:p>
            <a:r>
              <a:rPr lang="pl-PL" dirty="0"/>
              <a:t>Rozwija zdolności plastyczne, muzyczne, taneczne;</a:t>
            </a:r>
          </a:p>
          <a:p>
            <a:r>
              <a:rPr lang="pl-PL" dirty="0"/>
              <a:t>Przełamuje strach przed publicznym występem;</a:t>
            </a:r>
          </a:p>
          <a:p>
            <a:r>
              <a:rPr lang="pl-PL" dirty="0"/>
              <a:t>Potrafi współdziałać w grupie.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42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BB6EBC-7B59-4C49-B79C-043D3CA6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8641"/>
            <a:ext cx="10353761" cy="1224136"/>
          </a:xfrm>
        </p:spPr>
        <p:txBody>
          <a:bodyPr/>
          <a:lstStyle/>
          <a:p>
            <a:r>
              <a:rPr lang="pl-PL" dirty="0"/>
              <a:t>Początki współpracy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7F1072-FD67-4FCE-A2F5-0AF13D9B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2"/>
            <a:ext cx="11305255" cy="504056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	Współpracę z Dziennym Domem Pomocy rozpoczęto w 2013r. poprzez nawiązanie kontaktu z Panią kierownik Julitą D. i terapeutką zajęciową Panią Agatą P. W pierwszym roku nasza współpraca polegała tylko na wspólnych zabawach z Seniorami w przedszkolu, spotkaniach z okazji różnych uroczystości. W następnych latach owa współpraca nabrała innego wyrazu i oprócz powyższych działań realizowaliśmy jeszcze zajęcia kulinarne, zajęcia plastyczne, czytanie dzieciom, zajęcia w plenerze. Nadeszła chwila, kiedy dzieci z grupy „Kangurki” idą do szkoły i pożegnania nadchodzi czas. Bardzo smutno jest nam z tego powodu, bo wszyscy bardzo się zaprzyjaźniliśmy. Podczas trzyletnich wspólnych spotkań z Seniorami dzieci recytowały wiersze, śpiewały piosenki i tańczyły, wykonywały i wręczały upominki, uczyły się szacunku z do osób starszych, nabywały umiejętności kulinarnych oraz rozwijały umiejętności plastyczne, czerpały radość ze wspólnych zabaw                     w plenerze, nauczyły się jak być bezpiecznym przedszkolakiem i jak należy opatrzyć skaleczenia.                     Owa współpraca przyniosła dzieciom wiele korzyści takich jak budowanie szacunku do osób starszych, rozwijanie indywidualnych uzdolnień, szansa poznania nowego dziadka, babci, rozwijała różnorodne formy twórczości dziecka. </a:t>
            </a:r>
          </a:p>
          <a:p>
            <a:pPr marL="0" indent="0" algn="just">
              <a:buNone/>
            </a:pPr>
            <a:r>
              <a:rPr lang="pl-PL" dirty="0"/>
              <a:t>Od nowego roku 2017/18 będziemy kontynuować naszą współpracę z dziećmi z grupy „Rybki”. Współpraca przynosi nam wiele radości i zabawy oraz mądrości i dojrzałości, wzbudza szacunek, empatię, troskę i poczucie bycia potrzebnym.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131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4F3E18-78A3-4851-803C-FD1589D0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współpracy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B4D6173-D402-4F44-84E7-08ECECC26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60848"/>
            <a:ext cx="10353762" cy="3695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dirty="0"/>
              <a:t>Spotkania i uroczystości.</a:t>
            </a:r>
          </a:p>
          <a:p>
            <a:r>
              <a:rPr lang="pl-PL" dirty="0"/>
              <a:t>„Dzień Seniora”</a:t>
            </a:r>
          </a:p>
          <a:p>
            <a:r>
              <a:rPr lang="pl-PL" dirty="0"/>
              <a:t>„Dzień Pluszowego Misia”</a:t>
            </a:r>
          </a:p>
          <a:p>
            <a:r>
              <a:rPr lang="pl-PL" dirty="0"/>
              <a:t>„Jasełka”</a:t>
            </a:r>
          </a:p>
          <a:p>
            <a:r>
              <a:rPr lang="pl-PL" dirty="0"/>
              <a:t>„Dzień Babci i Dziadka”</a:t>
            </a:r>
          </a:p>
          <a:p>
            <a:r>
              <a:rPr lang="pl-PL" dirty="0"/>
              <a:t>„Dzień Kobiet”</a:t>
            </a:r>
          </a:p>
          <a:p>
            <a:r>
              <a:rPr lang="pl-PL" dirty="0"/>
              <a:t>„Walentynki”</a:t>
            </a:r>
          </a:p>
          <a:p>
            <a:r>
              <a:rPr lang="pl-PL" dirty="0"/>
              <a:t>Wspólne zabawy „Jesienne tańce”, „Powitanie wiosny” itp..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C258B5F-F86A-4E85-8753-C5D5FDA6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184231" y="1935921"/>
            <a:ext cx="3083323" cy="38182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34476D67-985B-45CB-BAF5-877058049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8" y="1556792"/>
            <a:ext cx="46085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8EB9DF7C-5810-4B26-B2CB-8251DA365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3429000"/>
            <a:ext cx="3888431" cy="3168352"/>
          </a:xfrm>
          <a:prstGeom prst="rect">
            <a:avLst/>
          </a:prstGeom>
        </p:spPr>
      </p:pic>
      <p:pic>
        <p:nvPicPr>
          <p:cNvPr id="4" name="Obraz 3" descr="Obraz zawierający wewnątrz, ściana, osoba&#10;&#10;Opis wygenerowany przy bardzo wysokim poziomie pewności">
            <a:extLst>
              <a:ext uri="{FF2B5EF4-FFF2-40B4-BE49-F238E27FC236}">
                <a16:creationId xmlns="" xmlns:a16="http://schemas.microsoft.com/office/drawing/2014/main" id="{AEBBF0BC-A359-4934-9D9A-D9D28BD3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32656"/>
            <a:ext cx="3528392" cy="2702598"/>
          </a:xfrm>
          <a:prstGeom prst="rect">
            <a:avLst/>
          </a:prstGeom>
        </p:spPr>
      </p:pic>
      <p:pic>
        <p:nvPicPr>
          <p:cNvPr id="10" name="Obraz 9" descr="Obraz zawierający wewnątrz, osoba, dziecko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1816120F-A468-4746-B31A-3A47E3E16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4664"/>
            <a:ext cx="3744416" cy="280831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EA07E951-4902-4F9B-9F96-21658E40CB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3140968"/>
            <a:ext cx="392006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9E97D70-495A-418F-9E8D-603E197A10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3429000"/>
            <a:ext cx="3647728" cy="28083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8B4FECAB-DA23-4482-AFE3-4276641391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3212976"/>
            <a:ext cx="4176464" cy="2987824"/>
          </a:xfrm>
          <a:prstGeom prst="rect">
            <a:avLst/>
          </a:prstGeom>
        </p:spPr>
      </p:pic>
      <p:pic>
        <p:nvPicPr>
          <p:cNvPr id="9" name="Obraz 8" descr="Obraz zawierający wewnątrz, osoba, ściana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A49D177D-FAEC-4F62-BF98-720A12E5B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548680"/>
            <a:ext cx="3456384" cy="2520280"/>
          </a:xfrm>
          <a:prstGeom prst="rect">
            <a:avLst/>
          </a:prstGeom>
        </p:spPr>
      </p:pic>
      <p:pic>
        <p:nvPicPr>
          <p:cNvPr id="11" name="Obraz 10" descr="Obraz zawierający osoba, wewnątrz, ściana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535C4527-9914-4A02-97FA-687544CA7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332656"/>
            <a:ext cx="3361556" cy="2520280"/>
          </a:xfrm>
          <a:prstGeom prst="rect">
            <a:avLst/>
          </a:prstGeom>
        </p:spPr>
      </p:pic>
      <p:pic>
        <p:nvPicPr>
          <p:cNvPr id="13" name="Obraz 12" descr="Obraz zawierający osoba, wewnątrz, ściana, sufit&#10;&#10;Opis wygenerowany przy bardzo wysokim poziomie pewności">
            <a:extLst>
              <a:ext uri="{FF2B5EF4-FFF2-40B4-BE49-F238E27FC236}">
                <a16:creationId xmlns="" xmlns:a16="http://schemas.microsoft.com/office/drawing/2014/main" id="{6E3DE0F3-4190-43F2-B43A-63B0F1E4A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620688"/>
            <a:ext cx="38884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E952986-EBC2-446B-B09B-19CFD281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44" y="980728"/>
            <a:ext cx="3744416" cy="1152128"/>
          </a:xfrm>
        </p:spPr>
        <p:txBody>
          <a:bodyPr/>
          <a:lstStyle/>
          <a:p>
            <a:r>
              <a:rPr lang="pl-PL" dirty="0"/>
              <a:t>Zajęcia plastyczne.</a:t>
            </a:r>
          </a:p>
          <a:p>
            <a:endParaRPr lang="pl-PL" dirty="0"/>
          </a:p>
        </p:txBody>
      </p:sp>
      <p:pic>
        <p:nvPicPr>
          <p:cNvPr id="6" name="Obraz 5" descr="Obraz zawierający osoba, wewnątrz, dziecko, stół&#10;&#10;Opis wygenerowany przy bardzo wysokim poziomie pewności">
            <a:extLst>
              <a:ext uri="{FF2B5EF4-FFF2-40B4-BE49-F238E27FC236}">
                <a16:creationId xmlns="" xmlns:a16="http://schemas.microsoft.com/office/drawing/2014/main" id="{65FF6763-2DA2-4F33-B9CD-BBEF8454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060848"/>
            <a:ext cx="2808312" cy="2664296"/>
          </a:xfrm>
          <a:prstGeom prst="rect">
            <a:avLst/>
          </a:prstGeom>
        </p:spPr>
      </p:pic>
      <p:pic>
        <p:nvPicPr>
          <p:cNvPr id="10" name="Obraz 9" descr="Obraz zawierający osoba, wewnątrz, stół, osoby&#10;&#10;Opis wygenerowany przy wysokim poziomie pewności">
            <a:extLst>
              <a:ext uri="{FF2B5EF4-FFF2-40B4-BE49-F238E27FC236}">
                <a16:creationId xmlns="" xmlns:a16="http://schemas.microsoft.com/office/drawing/2014/main" id="{37B191A1-7197-45DA-A4F4-1944CBD09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3789040"/>
            <a:ext cx="3240360" cy="2664296"/>
          </a:xfrm>
          <a:prstGeom prst="rect">
            <a:avLst/>
          </a:prstGeom>
        </p:spPr>
      </p:pic>
      <p:pic>
        <p:nvPicPr>
          <p:cNvPr id="12" name="Obraz 11" descr="Obraz zawierający osoba, stół, wewnątrz, siedzi&#10;&#10;Opis wygenerowany przy bardzo wysokim poziomie pewności">
            <a:extLst>
              <a:ext uri="{FF2B5EF4-FFF2-40B4-BE49-F238E27FC236}">
                <a16:creationId xmlns="" xmlns:a16="http://schemas.microsoft.com/office/drawing/2014/main" id="{DA0C566C-CE78-465E-939E-5A85AA25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836712"/>
            <a:ext cx="3312368" cy="2664296"/>
          </a:xfrm>
          <a:prstGeom prst="rect">
            <a:avLst/>
          </a:prstGeom>
        </p:spPr>
      </p:pic>
      <p:pic>
        <p:nvPicPr>
          <p:cNvPr id="14" name="Obraz 13" descr="Obraz zawierający osoba, wewnątrz, stół, siedzi&#10;&#10;Opis wygenerowany przy bardzo wysokim poziomie pewności">
            <a:extLst>
              <a:ext uri="{FF2B5EF4-FFF2-40B4-BE49-F238E27FC236}">
                <a16:creationId xmlns="" xmlns:a16="http://schemas.microsoft.com/office/drawing/2014/main" id="{2AFB272F-E258-47FE-8841-B3ABE095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404664"/>
            <a:ext cx="3240360" cy="3240360"/>
          </a:xfrm>
          <a:prstGeom prst="rect">
            <a:avLst/>
          </a:prstGeom>
        </p:spPr>
      </p:pic>
      <p:pic>
        <p:nvPicPr>
          <p:cNvPr id="16" name="Obraz 15" descr="Obraz zawierający osoba, wewnątrz, dziecko, chłopiec&#10;&#10;Opis wygenerowany przy bardzo wysokim poziomie pewności">
            <a:extLst>
              <a:ext uri="{FF2B5EF4-FFF2-40B4-BE49-F238E27FC236}">
                <a16:creationId xmlns="" xmlns:a16="http://schemas.microsoft.com/office/drawing/2014/main" id="{957BEAC0-99D9-42ED-8DBC-896B326FD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152" y="3789040"/>
            <a:ext cx="29523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6B9DA921-ED72-4C99-A4A7-9CFD195EE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692696"/>
            <a:ext cx="2808312" cy="216024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Zajęcia kulinarne</a:t>
            </a:r>
          </a:p>
          <a:p>
            <a:r>
              <a:rPr lang="pl-PL" dirty="0"/>
              <a:t>Naleśniki</a:t>
            </a:r>
          </a:p>
          <a:p>
            <a:r>
              <a:rPr lang="pl-PL" dirty="0"/>
              <a:t>Ciasteczka</a:t>
            </a:r>
          </a:p>
          <a:p>
            <a:r>
              <a:rPr lang="pl-PL" dirty="0"/>
              <a:t>Pizza</a:t>
            </a:r>
          </a:p>
        </p:txBody>
      </p:sp>
      <p:pic>
        <p:nvPicPr>
          <p:cNvPr id="9" name="Obraz 8" descr="Obraz zawierający osoba, wewnątrz, ściana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3A271117-3E2B-44CA-BD50-889B66EEC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620688"/>
            <a:ext cx="3096344" cy="2808312"/>
          </a:xfrm>
          <a:prstGeom prst="rect">
            <a:avLst/>
          </a:prstGeom>
        </p:spPr>
      </p:pic>
      <p:pic>
        <p:nvPicPr>
          <p:cNvPr id="11" name="Obraz 10" descr="Obraz zawierający osoba, dziecko, wewnątrz, chłopiec&#10;&#10;Opis wygenerowany przy bardzo wysokim poziomie pewności">
            <a:extLst>
              <a:ext uri="{FF2B5EF4-FFF2-40B4-BE49-F238E27FC236}">
                <a16:creationId xmlns="" xmlns:a16="http://schemas.microsoft.com/office/drawing/2014/main" id="{C52E0F66-B3DE-4547-8A8E-FF75EAF5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476672"/>
            <a:ext cx="3312368" cy="2808312"/>
          </a:xfrm>
          <a:prstGeom prst="rect">
            <a:avLst/>
          </a:prstGeom>
        </p:spPr>
      </p:pic>
      <p:pic>
        <p:nvPicPr>
          <p:cNvPr id="13" name="Obraz 12" descr="Obraz zawierający osoba, stół, wewnątrz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BF4B1DBE-ADA3-46BC-855E-16D50B8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996952"/>
            <a:ext cx="3168352" cy="2592288"/>
          </a:xfrm>
          <a:prstGeom prst="rect">
            <a:avLst/>
          </a:prstGeom>
        </p:spPr>
      </p:pic>
      <p:pic>
        <p:nvPicPr>
          <p:cNvPr id="15" name="Obraz 14" descr="Obraz zawierający osoba, stół, dziecko, chłopiec&#10;&#10;Opis wygenerowany przy bardzo wysokim poziomie pewności">
            <a:extLst>
              <a:ext uri="{FF2B5EF4-FFF2-40B4-BE49-F238E27FC236}">
                <a16:creationId xmlns="" xmlns:a16="http://schemas.microsoft.com/office/drawing/2014/main" id="{927A7D2A-78CF-467A-B597-C70904AE1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3789040"/>
            <a:ext cx="3002632" cy="2575148"/>
          </a:xfrm>
          <a:prstGeom prst="rect">
            <a:avLst/>
          </a:prstGeom>
        </p:spPr>
      </p:pic>
      <p:pic>
        <p:nvPicPr>
          <p:cNvPr id="17" name="Obraz 16" descr="Obraz zawierający dziecko, osoba, wewnątrz, mały&#10;&#10;Opis wygenerowany przy bardzo wysokim poziomie pewności">
            <a:extLst>
              <a:ext uri="{FF2B5EF4-FFF2-40B4-BE49-F238E27FC236}">
                <a16:creationId xmlns="" xmlns:a16="http://schemas.microsoft.com/office/drawing/2014/main" id="{5606F9B7-639C-4B47-A124-BAFD2FCC0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176" y="3573016"/>
            <a:ext cx="36724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5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osoba, dziecko, wewnątrz, chłopiec&#10;&#10;Opis wygenerowany przy bardzo wysokim poziomie pewności">
            <a:extLst>
              <a:ext uri="{FF2B5EF4-FFF2-40B4-BE49-F238E27FC236}">
                <a16:creationId xmlns="" xmlns:a16="http://schemas.microsoft.com/office/drawing/2014/main" id="{51B63014-F96D-4E02-8C63-1BB886E7E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32656"/>
            <a:ext cx="3384376" cy="33123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E0C13408-0AF6-4081-89E9-F55F9623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005064"/>
            <a:ext cx="3600400" cy="2736304"/>
          </a:xfrm>
          <a:prstGeom prst="rect">
            <a:avLst/>
          </a:prstGeom>
        </p:spPr>
      </p:pic>
      <p:pic>
        <p:nvPicPr>
          <p:cNvPr id="12" name="Obraz 11" descr="Obraz zawierający osoba, wewnątrz, żywność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A8B955BF-CA5C-42F3-A7FC-99CC81F3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1052736"/>
            <a:ext cx="3024336" cy="2808312"/>
          </a:xfrm>
          <a:prstGeom prst="rect">
            <a:avLst/>
          </a:prstGeom>
        </p:spPr>
      </p:pic>
      <p:pic>
        <p:nvPicPr>
          <p:cNvPr id="14" name="Obraz 13" descr="Obraz zawierający wewnątrz, osoba, dziecko, żywność&#10;&#10;Opis wygenerowany przy bardzo wysokim poziomie pewności">
            <a:extLst>
              <a:ext uri="{FF2B5EF4-FFF2-40B4-BE49-F238E27FC236}">
                <a16:creationId xmlns="" xmlns:a16="http://schemas.microsoft.com/office/drawing/2014/main" id="{853818E1-BDAB-4362-B8A5-38596BEAA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404664"/>
            <a:ext cx="3600400" cy="3024336"/>
          </a:xfrm>
          <a:prstGeom prst="rect">
            <a:avLst/>
          </a:prstGeom>
        </p:spPr>
      </p:pic>
      <p:pic>
        <p:nvPicPr>
          <p:cNvPr id="16" name="Obraz 15" descr="Obraz zawierający osoba, wewnątrz, ściana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29DA3868-7067-472D-991F-43D82EAF6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216" y="3645024"/>
            <a:ext cx="38164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4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276</TotalTime>
  <Words>148</Words>
  <Application>Microsoft Office PowerPoint</Application>
  <PresentationFormat>Niestandardowy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Damask</vt:lpstr>
      <vt:lpstr>Współpraca z Dziennym Domem Pomocy „Caritas” „Młodzi duchem, młodzi wiekiem, każdy ważnym jest człowiekiem”.</vt:lpstr>
      <vt:lpstr>Prezentacja programu PowerPoint</vt:lpstr>
      <vt:lpstr>Początki współpracy</vt:lpstr>
      <vt:lpstr>Przebieg współpracy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Sesja fotograficzna „Mały i duży przyjaciel”</vt:lpstr>
      <vt:lpstr>Prezentacja programu PowerPoint</vt:lpstr>
      <vt:lpstr>Współpraca z partnerem Dziennego Domu Pomocy przynosi przedszkolu takie korzyści jak:  - przedszkole ma kontakt z serdecznymi ludźmi - przedszkole pogłębia współpracę z rodzicami - promocja przedszkola w środowisku lokalnym - przedszkole umożliwia swoim wychowankom kontakt z osobami starszymi na co dzień.   Współpraca z przedszkolem przynosi podopiecznym Dziennemu Domu Pomocy takie korzyści jak:  - radość i poczucie zainteresowania osobą starszą - udział młodego pokolenia w uroczystościach - radość ze spędzania czasu z młodym pokoleniem.                                                                                                                                                                         Opracowały: mgr Magdalena Mielczarek, Elżbieta Pyzik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z Dziennym Domem Pomocy „Caritas”</dc:title>
  <dc:creator>Magdalena Mielczarek</dc:creator>
  <cp:lastModifiedBy>Łukasz Słodkowski</cp:lastModifiedBy>
  <cp:revision>39</cp:revision>
  <dcterms:created xsi:type="dcterms:W3CDTF">2017-07-18T11:02:43Z</dcterms:created>
  <dcterms:modified xsi:type="dcterms:W3CDTF">2017-09-14T11:22:48Z</dcterms:modified>
</cp:coreProperties>
</file>