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"/>
  </p:notesMasterIdLst>
  <p:handoutMasterIdLst>
    <p:handoutMasterId r:id="rId6"/>
  </p:handoutMasterIdLst>
  <p:sldIdLst>
    <p:sldId id="430" r:id="rId2"/>
    <p:sldId id="428" r:id="rId3"/>
    <p:sldId id="429" r:id="rId4"/>
  </p:sldIdLst>
  <p:sldSz cx="13716000" cy="10287000"/>
  <p:notesSz cx="9926638" cy="6797675"/>
  <p:defaultTextStyle>
    <a:defPPr>
      <a:defRPr lang="en-US"/>
    </a:defPPr>
    <a:lvl1pPr marL="0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65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26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91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51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77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42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02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ada Jadwiga" initials="PJ" lastIdx="2" clrIdx="0"/>
  <p:cmAuthor id="1" name="Pawłowska Beata" initials="PB" lastIdx="1" clrIdx="1"/>
  <p:cmAuthor id="2" name="Boder Anna" initials="B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2E3"/>
    <a:srgbClr val="0A53E6"/>
    <a:srgbClr val="0AA2E6"/>
    <a:srgbClr val="FF6600"/>
    <a:srgbClr val="FF9999"/>
    <a:srgbClr val="FFCC99"/>
    <a:srgbClr val="FF69A6"/>
    <a:srgbClr val="FF4B94"/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54" autoAdjust="0"/>
    <p:restoredTop sz="94660"/>
  </p:normalViewPr>
  <p:slideViewPr>
    <p:cSldViewPr snapToGrid="0">
      <p:cViewPr>
        <p:scale>
          <a:sx n="55" d="100"/>
          <a:sy n="55" d="100"/>
        </p:scale>
        <p:origin x="-966" y="-30"/>
      </p:cViewPr>
      <p:guideLst>
        <p:guide orient="horz" pos="32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301543" cy="341064"/>
          </a:xfrm>
          <a:prstGeom prst="rect">
            <a:avLst/>
          </a:prstGeom>
        </p:spPr>
        <p:txBody>
          <a:bodyPr vert="horz" lIns="95522" tIns="47761" rIns="95522" bIns="4776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805" y="2"/>
            <a:ext cx="4301543" cy="341064"/>
          </a:xfrm>
          <a:prstGeom prst="rect">
            <a:avLst/>
          </a:prstGeom>
        </p:spPr>
        <p:txBody>
          <a:bodyPr vert="horz" lIns="95522" tIns="47761" rIns="95522" bIns="4776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5D2C907A-4B27-477B-9238-8D8713B1A14F}" type="datetimeFigureOut">
              <a:rPr lang="pl-PL"/>
              <a:pPr>
                <a:defRPr/>
              </a:pPr>
              <a:t>2017-09-11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4" y="6456612"/>
            <a:ext cx="4301543" cy="341064"/>
          </a:xfrm>
          <a:prstGeom prst="rect">
            <a:avLst/>
          </a:prstGeom>
        </p:spPr>
        <p:txBody>
          <a:bodyPr vert="horz" lIns="95522" tIns="47761" rIns="95522" bIns="4776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805" y="6456612"/>
            <a:ext cx="4301543" cy="341064"/>
          </a:xfrm>
          <a:prstGeom prst="rect">
            <a:avLst/>
          </a:prstGeom>
        </p:spPr>
        <p:txBody>
          <a:bodyPr vert="horz" lIns="95522" tIns="47761" rIns="95522" bIns="4776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061757D9-E7DD-49DB-8899-4D5C4CAE7F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25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301543" cy="341064"/>
          </a:xfrm>
          <a:prstGeom prst="rect">
            <a:avLst/>
          </a:prstGeom>
        </p:spPr>
        <p:txBody>
          <a:bodyPr vert="horz" lIns="95522" tIns="47761" rIns="95522" bIns="4776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805" y="2"/>
            <a:ext cx="4301543" cy="341064"/>
          </a:xfrm>
          <a:prstGeom prst="rect">
            <a:avLst/>
          </a:prstGeom>
        </p:spPr>
        <p:txBody>
          <a:bodyPr vert="horz" lIns="95522" tIns="47761" rIns="95522" bIns="4776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0B9E7441-C797-4C5A-8B53-90B38E824291}" type="datetimeFigureOut">
              <a:rPr lang="pl-PL"/>
              <a:pPr>
                <a:defRPr/>
              </a:pPr>
              <a:t>2017-09-11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2" tIns="47761" rIns="95522" bIns="4776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6"/>
          </a:xfrm>
          <a:prstGeom prst="rect">
            <a:avLst/>
          </a:prstGeom>
        </p:spPr>
        <p:txBody>
          <a:bodyPr vert="horz" lIns="95522" tIns="47761" rIns="95522" bIns="47761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6456612"/>
            <a:ext cx="4301543" cy="341064"/>
          </a:xfrm>
          <a:prstGeom prst="rect">
            <a:avLst/>
          </a:prstGeom>
        </p:spPr>
        <p:txBody>
          <a:bodyPr vert="horz" lIns="95522" tIns="47761" rIns="95522" bIns="4776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805" y="6456612"/>
            <a:ext cx="4301543" cy="341064"/>
          </a:xfrm>
          <a:prstGeom prst="rect">
            <a:avLst/>
          </a:prstGeom>
        </p:spPr>
        <p:txBody>
          <a:bodyPr vert="horz" lIns="95522" tIns="47761" rIns="95522" bIns="4776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7250DB90-9462-447A-B12E-26BB9CB071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081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593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191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6784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2377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7973" algn="l" defTabSz="1371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3567" algn="l" defTabSz="1371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99160" algn="l" defTabSz="1371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4753" algn="l" defTabSz="1371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760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760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76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00" y="3195641"/>
            <a:ext cx="11658600" cy="22050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57400" y="5829300"/>
            <a:ext cx="96012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6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8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3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9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5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58B30-476C-42AE-BCEC-C6ED567973AD}" type="datetime1">
              <a:rPr lang="pl-PL" smtClean="0"/>
              <a:t>2017-09-11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17ACB-93C3-45DD-9ACA-35ED59D277D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011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02AD6-C643-4A3F-90FD-934FBC2B490B}" type="datetime1">
              <a:rPr lang="pl-PL" smtClean="0"/>
              <a:t>2017-09-11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9D74A-23E0-4979-9BAC-91571C4C20A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8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944100" y="411957"/>
            <a:ext cx="3086100" cy="87772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411957"/>
            <a:ext cx="9029700" cy="87772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ED3254-FA98-4639-85A1-1683B94221C9}" type="datetime1">
              <a:rPr lang="pl-PL" smtClean="0"/>
              <a:t>2017-09-11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E1B36-940E-49F2-97D1-D79E534F525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58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8DBDB9-B378-40A0-B8AB-CEDB5E988EFB}" type="datetime1">
              <a:rPr lang="pl-PL" smtClean="0"/>
              <a:t>2017-09-11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B78DD-0BD3-4D90-BEB5-2BEAE28E0B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25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3470" y="6610354"/>
            <a:ext cx="11658600" cy="2043113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3470" y="4360073"/>
            <a:ext cx="11658600" cy="2250281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56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32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69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26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831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397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996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530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7D37C5-DB11-4209-A3A9-0A1F24831367}" type="datetime1">
              <a:rPr lang="pl-PL" smtClean="0"/>
              <a:t>2017-09-11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59A2-A286-4731-A1EC-672C191B8D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93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2400304"/>
            <a:ext cx="6057900" cy="678894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972300" y="2400304"/>
            <a:ext cx="6057900" cy="678894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94375-4249-4124-8D7A-D3A7C7FBC3A5}" type="datetime1">
              <a:rPr lang="pl-PL" smtClean="0"/>
              <a:t>2017-09-11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79587-E52D-415B-946B-665AC571831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11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302671"/>
            <a:ext cx="6060282" cy="95964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662" indent="0">
              <a:buNone/>
              <a:defRPr sz="3000" b="1"/>
            </a:lvl2pPr>
            <a:lvl3pPr marL="1371327" indent="0">
              <a:buNone/>
              <a:defRPr sz="2700" b="1"/>
            </a:lvl3pPr>
            <a:lvl4pPr marL="2056989" indent="0">
              <a:buNone/>
              <a:defRPr sz="2400" b="1"/>
            </a:lvl4pPr>
            <a:lvl5pPr marL="2742651" indent="0">
              <a:buNone/>
              <a:defRPr sz="2400" b="1"/>
            </a:lvl5pPr>
            <a:lvl6pPr marL="3428315" indent="0">
              <a:buNone/>
              <a:defRPr sz="2400" b="1"/>
            </a:lvl6pPr>
            <a:lvl7pPr marL="4113978" indent="0">
              <a:buNone/>
              <a:defRPr sz="2400" b="1"/>
            </a:lvl7pPr>
            <a:lvl8pPr marL="4799640" indent="0">
              <a:buNone/>
              <a:defRPr sz="2400" b="1"/>
            </a:lvl8pPr>
            <a:lvl9pPr marL="5485302" indent="0">
              <a:buNone/>
              <a:defRPr sz="2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5800" y="3262312"/>
            <a:ext cx="6060282" cy="592693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967541" y="2302671"/>
            <a:ext cx="6062663" cy="95964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662" indent="0">
              <a:buNone/>
              <a:defRPr sz="3000" b="1"/>
            </a:lvl2pPr>
            <a:lvl3pPr marL="1371327" indent="0">
              <a:buNone/>
              <a:defRPr sz="2700" b="1"/>
            </a:lvl3pPr>
            <a:lvl4pPr marL="2056989" indent="0">
              <a:buNone/>
              <a:defRPr sz="2400" b="1"/>
            </a:lvl4pPr>
            <a:lvl5pPr marL="2742651" indent="0">
              <a:buNone/>
              <a:defRPr sz="2400" b="1"/>
            </a:lvl5pPr>
            <a:lvl6pPr marL="3428315" indent="0">
              <a:buNone/>
              <a:defRPr sz="2400" b="1"/>
            </a:lvl6pPr>
            <a:lvl7pPr marL="4113978" indent="0">
              <a:buNone/>
              <a:defRPr sz="2400" b="1"/>
            </a:lvl7pPr>
            <a:lvl8pPr marL="4799640" indent="0">
              <a:buNone/>
              <a:defRPr sz="2400" b="1"/>
            </a:lvl8pPr>
            <a:lvl9pPr marL="5485302" indent="0">
              <a:buNone/>
              <a:defRPr sz="2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967541" y="3262312"/>
            <a:ext cx="6062663" cy="592693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092C3-85F0-4508-BF90-F187F95F7CFD}" type="datetime1">
              <a:rPr lang="pl-PL" smtClean="0"/>
              <a:t>2017-09-11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28B97-8137-4666-9742-74A310889F6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08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A0ABD-50BC-43ED-8AD2-FE56495D186B}" type="datetime1">
              <a:rPr lang="pl-PL" smtClean="0"/>
              <a:t>2017-09-11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4839-DEAF-45F2-8622-752E39E360E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66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50DA2B-87C9-4AF4-8081-E5B6F0D1C123}" type="datetime1">
              <a:rPr lang="pl-PL" smtClean="0"/>
              <a:t>2017-09-11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34468-E3EC-4176-BF0E-E2245CE7331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19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3" y="409575"/>
            <a:ext cx="4512470" cy="1743075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2575" y="409578"/>
            <a:ext cx="7667625" cy="877967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5803" y="2152653"/>
            <a:ext cx="4512470" cy="7036595"/>
          </a:xfrm>
        </p:spPr>
        <p:txBody>
          <a:bodyPr/>
          <a:lstStyle>
            <a:lvl1pPr marL="0" indent="0">
              <a:buNone/>
              <a:defRPr sz="2100"/>
            </a:lvl1pPr>
            <a:lvl2pPr marL="685662" indent="0">
              <a:buNone/>
              <a:defRPr sz="1800"/>
            </a:lvl2pPr>
            <a:lvl3pPr marL="1371327" indent="0">
              <a:buNone/>
              <a:defRPr sz="1500"/>
            </a:lvl3pPr>
            <a:lvl4pPr marL="2056989" indent="0">
              <a:buNone/>
              <a:defRPr sz="1400"/>
            </a:lvl4pPr>
            <a:lvl5pPr marL="2742651" indent="0">
              <a:buNone/>
              <a:defRPr sz="1400"/>
            </a:lvl5pPr>
            <a:lvl6pPr marL="3428315" indent="0">
              <a:buNone/>
              <a:defRPr sz="1400"/>
            </a:lvl6pPr>
            <a:lvl7pPr marL="4113978" indent="0">
              <a:buNone/>
              <a:defRPr sz="1400"/>
            </a:lvl7pPr>
            <a:lvl8pPr marL="4799640" indent="0">
              <a:buNone/>
              <a:defRPr sz="1400"/>
            </a:lvl8pPr>
            <a:lvl9pPr marL="5485302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2A115-004C-45F1-AA89-1237BC32B5BD}" type="datetime1">
              <a:rPr lang="pl-PL" smtClean="0"/>
              <a:t>2017-09-11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9E985-71DF-46DA-8760-D5F732A7070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38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88432" y="7200900"/>
            <a:ext cx="8229600" cy="850107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688432" y="919162"/>
            <a:ext cx="8229600" cy="6172200"/>
          </a:xfrm>
        </p:spPr>
        <p:txBody>
          <a:bodyPr/>
          <a:lstStyle>
            <a:lvl1pPr marL="0" indent="0">
              <a:buNone/>
              <a:defRPr sz="4800"/>
            </a:lvl1pPr>
            <a:lvl2pPr marL="685662" indent="0">
              <a:buNone/>
              <a:defRPr sz="4200"/>
            </a:lvl2pPr>
            <a:lvl3pPr marL="1371327" indent="0">
              <a:buNone/>
              <a:defRPr sz="3600"/>
            </a:lvl3pPr>
            <a:lvl4pPr marL="2056989" indent="0">
              <a:buNone/>
              <a:defRPr sz="3000"/>
            </a:lvl4pPr>
            <a:lvl5pPr marL="2742651" indent="0">
              <a:buNone/>
              <a:defRPr sz="3000"/>
            </a:lvl5pPr>
            <a:lvl6pPr marL="3428315" indent="0">
              <a:buNone/>
              <a:defRPr sz="3000"/>
            </a:lvl6pPr>
            <a:lvl7pPr marL="4113978" indent="0">
              <a:buNone/>
              <a:defRPr sz="3000"/>
            </a:lvl7pPr>
            <a:lvl8pPr marL="4799640" indent="0">
              <a:buNone/>
              <a:defRPr sz="3000"/>
            </a:lvl8pPr>
            <a:lvl9pPr marL="5485302" indent="0">
              <a:buNone/>
              <a:defRPr sz="3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688432" y="8051007"/>
            <a:ext cx="8229600" cy="1207293"/>
          </a:xfrm>
        </p:spPr>
        <p:txBody>
          <a:bodyPr/>
          <a:lstStyle>
            <a:lvl1pPr marL="0" indent="0">
              <a:buNone/>
              <a:defRPr sz="2100"/>
            </a:lvl1pPr>
            <a:lvl2pPr marL="685662" indent="0">
              <a:buNone/>
              <a:defRPr sz="1800"/>
            </a:lvl2pPr>
            <a:lvl3pPr marL="1371327" indent="0">
              <a:buNone/>
              <a:defRPr sz="1500"/>
            </a:lvl3pPr>
            <a:lvl4pPr marL="2056989" indent="0">
              <a:buNone/>
              <a:defRPr sz="1400"/>
            </a:lvl4pPr>
            <a:lvl5pPr marL="2742651" indent="0">
              <a:buNone/>
              <a:defRPr sz="1400"/>
            </a:lvl5pPr>
            <a:lvl6pPr marL="3428315" indent="0">
              <a:buNone/>
              <a:defRPr sz="1400"/>
            </a:lvl6pPr>
            <a:lvl7pPr marL="4113978" indent="0">
              <a:buNone/>
              <a:defRPr sz="1400"/>
            </a:lvl7pPr>
            <a:lvl8pPr marL="4799640" indent="0">
              <a:buNone/>
              <a:defRPr sz="1400"/>
            </a:lvl8pPr>
            <a:lvl9pPr marL="5485302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93377-7201-4CEF-BD19-D99BD64C31BA}" type="datetime1">
              <a:rPr lang="pl-PL" smtClean="0"/>
              <a:t>2017-09-11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E109E-5662-4A5F-8F4B-A6D4F24120A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82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85800" y="411957"/>
            <a:ext cx="12344400" cy="1714500"/>
          </a:xfrm>
          <a:prstGeom prst="rect">
            <a:avLst/>
          </a:prstGeom>
        </p:spPr>
        <p:txBody>
          <a:bodyPr vert="horz" lIns="137133" tIns="68567" rIns="137133" bIns="68567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00304"/>
            <a:ext cx="12344400" cy="6788945"/>
          </a:xfrm>
          <a:prstGeom prst="rect">
            <a:avLst/>
          </a:prstGeom>
        </p:spPr>
        <p:txBody>
          <a:bodyPr vert="horz" lIns="137133" tIns="68567" rIns="137133" bIns="68567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85800" y="9534529"/>
            <a:ext cx="3200400" cy="547688"/>
          </a:xfrm>
          <a:prstGeom prst="rect">
            <a:avLst/>
          </a:prstGeom>
        </p:spPr>
        <p:txBody>
          <a:bodyPr vert="horz" lIns="137133" tIns="68567" rIns="137133" bIns="6856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EBB494-0A8B-4D64-9E65-3919DA3B7DC0}" type="datetime1">
              <a:rPr lang="pl-PL" smtClean="0"/>
              <a:t>2017-09-11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86300" y="9534529"/>
            <a:ext cx="4343400" cy="547688"/>
          </a:xfrm>
          <a:prstGeom prst="rect">
            <a:avLst/>
          </a:prstGeom>
        </p:spPr>
        <p:txBody>
          <a:bodyPr vert="horz" lIns="137133" tIns="68567" rIns="137133" bIns="6856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829800" y="9534529"/>
            <a:ext cx="3200400" cy="547688"/>
          </a:xfrm>
          <a:prstGeom prst="rect">
            <a:avLst/>
          </a:prstGeom>
        </p:spPr>
        <p:txBody>
          <a:bodyPr vert="horz" lIns="137133" tIns="68567" rIns="137133" bIns="6856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017ACB-93C3-45DD-9ACA-35ED59D277D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2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1371327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248" indent="-514248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203" indent="-428540" algn="l" defTabSz="1371327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158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820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482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147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56809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471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135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62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327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6989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651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315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3978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640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302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8869083" y="9438101"/>
            <a:ext cx="3999981" cy="633984"/>
            <a:chOff x="8738087" y="9375648"/>
            <a:chExt cx="3999981" cy="633984"/>
          </a:xfrm>
        </p:grpSpPr>
        <p:sp>
          <p:nvSpPr>
            <p:cNvPr id="9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4102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7672" y="411956"/>
            <a:ext cx="12552528" cy="235853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5300" b="1" dirty="0" smtClean="0">
                <a:solidFill>
                  <a:srgbClr val="0D82E3"/>
                </a:solidFill>
              </a:rPr>
              <a:t>Uczeń z niepełnosprawnością – zajęcia w szkole</a:t>
            </a:r>
            <a:br>
              <a:rPr lang="pl-PL" sz="5300" b="1" dirty="0" smtClean="0">
                <a:solidFill>
                  <a:srgbClr val="0D82E3"/>
                </a:solidFill>
              </a:rPr>
            </a:br>
            <a:r>
              <a:rPr lang="pl-PL" sz="4900" b="1" dirty="0">
                <a:solidFill>
                  <a:srgbClr val="0D82E3"/>
                </a:solidFill>
              </a:rPr>
              <a:t>rozporządzenie w sprawie organizowania </a:t>
            </a:r>
            <a:r>
              <a:rPr lang="pl-PL" sz="4900" b="1" dirty="0" smtClean="0">
                <a:solidFill>
                  <a:srgbClr val="0D82E3"/>
                </a:solidFill>
              </a:rPr>
              <a:t/>
            </a:r>
            <a:br>
              <a:rPr lang="pl-PL" sz="4900" b="1" dirty="0" smtClean="0">
                <a:solidFill>
                  <a:srgbClr val="0D82E3"/>
                </a:solidFill>
              </a:rPr>
            </a:br>
            <a:r>
              <a:rPr lang="pl-PL" sz="4900" b="1" dirty="0" smtClean="0">
                <a:solidFill>
                  <a:srgbClr val="0D82E3"/>
                </a:solidFill>
              </a:rPr>
              <a:t>kształcenia </a:t>
            </a:r>
            <a:r>
              <a:rPr lang="pl-PL" sz="4900" b="1" dirty="0">
                <a:solidFill>
                  <a:srgbClr val="0D82E3"/>
                </a:solidFill>
              </a:rPr>
              <a:t>specjalnego</a:t>
            </a:r>
            <a:r>
              <a:rPr lang="pl-PL" sz="4900" b="1" dirty="0" smtClean="0">
                <a:solidFill>
                  <a:srgbClr val="0D82E3"/>
                </a:solidFill>
              </a:rPr>
              <a:t/>
            </a:r>
            <a:br>
              <a:rPr lang="pl-PL" sz="4900" b="1" dirty="0" smtClean="0">
                <a:solidFill>
                  <a:srgbClr val="0D82E3"/>
                </a:solidFill>
              </a:rPr>
            </a:br>
            <a:endParaRPr lang="pl-PL" sz="4900" b="1" dirty="0">
              <a:solidFill>
                <a:srgbClr val="0D82E3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59558" y="3275462"/>
            <a:ext cx="12470642" cy="5913787"/>
          </a:xfrm>
        </p:spPr>
        <p:txBody>
          <a:bodyPr/>
          <a:lstStyle/>
          <a:p>
            <a:pPr marL="0" indent="0">
              <a:buNone/>
            </a:pPr>
            <a:r>
              <a:rPr lang="pl-PL" sz="4400" b="1" dirty="0"/>
              <a:t>§ </a:t>
            </a:r>
            <a:r>
              <a:rPr lang="pl-PL" sz="4400" b="1" dirty="0" smtClean="0"/>
              <a:t>6 ust. 1 pkt 8 </a:t>
            </a:r>
            <a:r>
              <a:rPr lang="pl-PL" sz="4400" b="1" dirty="0"/>
              <a:t>umożliwia zaplanowanie 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pl-PL" sz="4400" b="1" dirty="0" smtClean="0"/>
              <a:t>w </a:t>
            </a:r>
            <a:r>
              <a:rPr lang="pl-PL" sz="4400" b="1" dirty="0"/>
              <a:t>indywidualnym programie </a:t>
            </a:r>
            <a:r>
              <a:rPr lang="pl-PL" sz="4400" b="1" dirty="0" smtClean="0"/>
              <a:t>edukacyjno-terapeutycznym </a:t>
            </a:r>
            <a:r>
              <a:rPr lang="pl-PL" sz="4400" b="1" dirty="0"/>
              <a:t>zajęć indywidualnych dla uczniów 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pl-PL" sz="4400" b="1" dirty="0" smtClean="0"/>
              <a:t>z </a:t>
            </a:r>
            <a:r>
              <a:rPr lang="pl-PL" sz="4400" b="1" dirty="0"/>
              <a:t>orzeczeniami o potrzebie </a:t>
            </a:r>
            <a:r>
              <a:rPr lang="pl-PL" sz="4400" b="1" dirty="0" smtClean="0"/>
              <a:t>kształcenia specjalnego.</a:t>
            </a:r>
            <a:endParaRPr lang="pl-PL" sz="4400" b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D4C31E1D-B36F-49F7-A4FE-680AE070E0D6}" type="slidenum">
              <a:rPr lang="pl-PL" b="1" smtClean="0"/>
              <a:pPr algn="ctr">
                <a:defRPr/>
              </a:pPr>
              <a:t>1</a:t>
            </a:fld>
            <a:endParaRPr lang="pl-PL" b="1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2388" y="1419926"/>
            <a:ext cx="8796619" cy="0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20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8869083" y="9438101"/>
            <a:ext cx="3999981" cy="633984"/>
            <a:chOff x="8738087" y="9375648"/>
            <a:chExt cx="3999981" cy="633984"/>
          </a:xfrm>
        </p:grpSpPr>
        <p:sp>
          <p:nvSpPr>
            <p:cNvPr id="9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4102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5093" y="411957"/>
            <a:ext cx="12375107" cy="2754324"/>
          </a:xfrm>
        </p:spPr>
        <p:txBody>
          <a:bodyPr lIns="72000">
            <a:normAutofit/>
          </a:bodyPr>
          <a:lstStyle/>
          <a:p>
            <a:pPr marL="514248" lvl="0" indent="-514248">
              <a:spcBef>
                <a:spcPct val="20000"/>
              </a:spcBef>
            </a:pPr>
            <a:r>
              <a:rPr lang="pl-PL" sz="5300" b="1" dirty="0">
                <a:solidFill>
                  <a:srgbClr val="0D82E3"/>
                </a:solidFill>
                <a:ea typeface="+mn-ea"/>
                <a:cs typeface="+mn-cs"/>
              </a:rPr>
              <a:t>Uczeń chory – zajęcia w szkole</a:t>
            </a:r>
            <a:br>
              <a:rPr lang="pl-PL" sz="5300" b="1" dirty="0">
                <a:solidFill>
                  <a:srgbClr val="0D82E3"/>
                </a:solidFill>
                <a:ea typeface="+mn-ea"/>
                <a:cs typeface="+mn-cs"/>
              </a:rPr>
            </a:br>
            <a:r>
              <a:rPr lang="pl-PL" sz="4400" b="1" dirty="0" smtClean="0">
                <a:solidFill>
                  <a:srgbClr val="0D82E3"/>
                </a:solidFill>
                <a:ea typeface="+mn-ea"/>
                <a:cs typeface="Arial"/>
              </a:rPr>
              <a:t>r</a:t>
            </a:r>
            <a:r>
              <a:rPr lang="pl-PL" sz="4400" b="1" dirty="0" smtClean="0">
                <a:solidFill>
                  <a:srgbClr val="0D82E3"/>
                </a:solidFill>
                <a:ea typeface="+mn-ea"/>
                <a:cs typeface="+mn-cs"/>
              </a:rPr>
              <a:t>ozporządzenie </a:t>
            </a:r>
            <a:r>
              <a:rPr lang="pl-PL" sz="4400" b="1" dirty="0">
                <a:solidFill>
                  <a:srgbClr val="0D82E3"/>
                </a:solidFill>
                <a:ea typeface="+mn-ea"/>
                <a:cs typeface="+mn-cs"/>
              </a:rPr>
              <a:t>w sprawie </a:t>
            </a:r>
            <a:r>
              <a:rPr lang="pl-PL" sz="4400" b="1" dirty="0" smtClean="0">
                <a:solidFill>
                  <a:srgbClr val="0D82E3"/>
                </a:solidFill>
                <a:ea typeface="+mn-ea"/>
                <a:cs typeface="+mn-cs"/>
              </a:rPr>
              <a:t>organizacji i </a:t>
            </a:r>
            <a:r>
              <a:rPr lang="pl-PL" sz="4400" b="1" dirty="0">
                <a:solidFill>
                  <a:srgbClr val="0D82E3"/>
                </a:solidFill>
                <a:ea typeface="+mn-ea"/>
                <a:cs typeface="+mn-cs"/>
              </a:rPr>
              <a:t>udzielania pomocy psychologiczno-pedagogicznej</a:t>
            </a:r>
            <a:endParaRPr lang="pl-PL" sz="4800" b="1" dirty="0">
              <a:solidFill>
                <a:srgbClr val="0D82E3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00501" y="3111690"/>
            <a:ext cx="12402403" cy="5308980"/>
          </a:xfrm>
        </p:spPr>
        <p:txBody>
          <a:bodyPr/>
          <a:lstStyle/>
          <a:p>
            <a:pPr marL="0" indent="0">
              <a:buNone/>
            </a:pPr>
            <a:endParaRPr lang="pl-PL" sz="4400" b="1" dirty="0" smtClean="0">
              <a:latin typeface="+mj-lt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4000" b="1" dirty="0" smtClean="0">
                <a:latin typeface="+mj-lt"/>
                <a:cs typeface="Arial"/>
              </a:rPr>
              <a:t>§ 12</a:t>
            </a:r>
            <a:r>
              <a:rPr lang="pl-PL" sz="4000" b="1" dirty="0">
                <a:latin typeface="+mj-lt"/>
              </a:rPr>
              <a:t> </a:t>
            </a:r>
            <a:r>
              <a:rPr lang="pl-PL" sz="4000" b="1" dirty="0" smtClean="0">
                <a:latin typeface="+mj-lt"/>
              </a:rPr>
              <a:t>– zindywidualizowana </a:t>
            </a:r>
            <a:r>
              <a:rPr lang="pl-PL" sz="4000" b="1" dirty="0">
                <a:latin typeface="+mj-lt"/>
              </a:rPr>
              <a:t>ścieżka kształcenia dla </a:t>
            </a:r>
            <a:r>
              <a:rPr lang="pl-PL" sz="4000" b="1" dirty="0" smtClean="0">
                <a:latin typeface="+mj-lt"/>
              </a:rPr>
              <a:t>uczniów, </a:t>
            </a:r>
            <a:r>
              <a:rPr lang="pl-PL" sz="4000" b="1" dirty="0">
                <a:latin typeface="+mj-lt"/>
              </a:rPr>
              <a:t>którzy mają trudności w funkcjonowaniu </a:t>
            </a:r>
            <a:r>
              <a:rPr lang="pl-PL" sz="4000" b="1" dirty="0" smtClean="0">
                <a:latin typeface="+mj-lt"/>
              </a:rPr>
              <a:t/>
            </a:r>
            <a:br>
              <a:rPr lang="pl-PL" sz="4000" b="1" dirty="0" smtClean="0">
                <a:latin typeface="+mj-lt"/>
              </a:rPr>
            </a:br>
            <a:r>
              <a:rPr lang="pl-PL" sz="4000" b="1" dirty="0" smtClean="0">
                <a:latin typeface="+mj-lt"/>
              </a:rPr>
              <a:t>w szkole. Na </a:t>
            </a:r>
            <a:r>
              <a:rPr lang="pl-PL" sz="4000" b="1" dirty="0">
                <a:latin typeface="+mj-lt"/>
              </a:rPr>
              <a:t>podstawie opinii z </a:t>
            </a:r>
            <a:r>
              <a:rPr lang="pl-PL" sz="4000" b="1" dirty="0" smtClean="0">
                <a:latin typeface="+mj-lt"/>
              </a:rPr>
              <a:t>publicznej poradni dyrektor </a:t>
            </a:r>
            <a:r>
              <a:rPr lang="pl-PL" sz="4000" b="1" dirty="0">
                <a:latin typeface="+mj-lt"/>
              </a:rPr>
              <a:t>organizuje </a:t>
            </a:r>
            <a:r>
              <a:rPr lang="pl-PL" sz="4000" b="1" dirty="0" smtClean="0">
                <a:latin typeface="+mj-lt"/>
              </a:rPr>
              <a:t>uczniowi cześć </a:t>
            </a:r>
            <a:r>
              <a:rPr lang="pl-PL" sz="4000" b="1" dirty="0">
                <a:latin typeface="+mj-lt"/>
              </a:rPr>
              <a:t>zajęć z </a:t>
            </a:r>
            <a:r>
              <a:rPr lang="pl-PL" sz="4000" b="1" dirty="0" smtClean="0">
                <a:latin typeface="+mj-lt"/>
              </a:rPr>
              <a:t>klasą, a część indywidualnie. </a:t>
            </a:r>
            <a:endParaRPr lang="pl-PL" sz="4000" b="1" dirty="0">
              <a:latin typeface="+mj-lt"/>
            </a:endParaRPr>
          </a:p>
          <a:p>
            <a:endParaRPr lang="pl-PL" sz="4000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D4C31E1D-B36F-49F7-A4FE-680AE070E0D6}" type="slidenum">
              <a:rPr lang="pl-PL" b="1" smtClean="0"/>
              <a:pPr algn="ctr">
                <a:defRPr/>
              </a:pPr>
              <a:t>2</a:t>
            </a:fld>
            <a:endParaRPr lang="pl-PL" b="1" dirty="0"/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650004" y="1489838"/>
            <a:ext cx="8969760" cy="134246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68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8869083" y="9438101"/>
            <a:ext cx="3999981" cy="633984"/>
            <a:chOff x="8738087" y="9375648"/>
            <a:chExt cx="3999981" cy="633984"/>
          </a:xfrm>
        </p:grpSpPr>
        <p:sp>
          <p:nvSpPr>
            <p:cNvPr id="9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4102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3206" y="411956"/>
            <a:ext cx="12456993" cy="2344892"/>
          </a:xfrm>
        </p:spPr>
        <p:txBody>
          <a:bodyPr>
            <a:normAutofit/>
          </a:bodyPr>
          <a:lstStyle/>
          <a:p>
            <a:pPr algn="l"/>
            <a:r>
              <a:rPr lang="pl-PL" sz="4800" b="1" dirty="0">
                <a:solidFill>
                  <a:srgbClr val="0D82E3"/>
                </a:solidFill>
              </a:rPr>
              <a:t>Indywidualne nauczanie</a:t>
            </a:r>
            <a:br>
              <a:rPr lang="pl-PL" sz="4800" b="1" dirty="0">
                <a:solidFill>
                  <a:srgbClr val="0D82E3"/>
                </a:solidFill>
              </a:rPr>
            </a:br>
            <a:r>
              <a:rPr lang="pl-PL" sz="4000" b="1" dirty="0">
                <a:solidFill>
                  <a:srgbClr val="0D82E3"/>
                </a:solidFill>
              </a:rPr>
              <a:t>Uczeń chory – zajęcia w domu z włączaniem</a:t>
            </a:r>
            <a:r>
              <a:rPr lang="pl-PL" sz="4000" b="1" dirty="0" smtClean="0">
                <a:solidFill>
                  <a:srgbClr val="0D82E3"/>
                </a:solidFill>
              </a:rPr>
              <a:t/>
            </a:r>
            <a:br>
              <a:rPr lang="pl-PL" sz="4000" b="1" dirty="0" smtClean="0">
                <a:solidFill>
                  <a:srgbClr val="0D82E3"/>
                </a:solidFill>
              </a:rPr>
            </a:br>
            <a:r>
              <a:rPr lang="pl-PL" sz="4000" b="1" dirty="0" smtClean="0">
                <a:solidFill>
                  <a:srgbClr val="0D82E3"/>
                </a:solidFill>
              </a:rPr>
              <a:t>rozporządzenie </a:t>
            </a:r>
            <a:r>
              <a:rPr lang="pl-PL" sz="4000" b="1" dirty="0">
                <a:solidFill>
                  <a:srgbClr val="0D82E3"/>
                </a:solidFill>
              </a:rPr>
              <a:t>o nauczaniu indywidualnym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86602" y="2729552"/>
            <a:ext cx="13211033" cy="64008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4000" b="1" dirty="0" smtClean="0"/>
              <a:t>§ 10 - </a:t>
            </a:r>
            <a:r>
              <a:rPr lang="pl-PL" sz="4000" b="1" dirty="0"/>
              <a:t>dyrektor uwzględniając wnioski nauczycieli realizujących zajęcia edukacyjne z </a:t>
            </a:r>
            <a:r>
              <a:rPr lang="pl-PL" sz="4000" b="1" dirty="0" smtClean="0"/>
              <a:t>uczniem, </a:t>
            </a:r>
            <a:r>
              <a:rPr lang="pl-PL" sz="4000" b="1" dirty="0"/>
              <a:t>jego stan </a:t>
            </a:r>
            <a:r>
              <a:rPr lang="pl-PL" sz="4000" b="1" dirty="0" smtClean="0"/>
              <a:t>zdrowia – w </a:t>
            </a:r>
            <a:r>
              <a:rPr lang="pl-PL" sz="4000" b="1" dirty="0"/>
              <a:t>uzgodnieniu z rodzicami </a:t>
            </a:r>
            <a:r>
              <a:rPr lang="pl-PL" sz="4000" b="1" dirty="0" smtClean="0"/>
              <a:t>– włącza </a:t>
            </a:r>
            <a:r>
              <a:rPr lang="pl-PL" sz="4000" b="1" dirty="0"/>
              <a:t>ucznia nie tylko w życie </a:t>
            </a:r>
            <a:r>
              <a:rPr lang="pl-PL" sz="4000" b="1" dirty="0" smtClean="0"/>
              <a:t>klasy </a:t>
            </a:r>
            <a:r>
              <a:rPr lang="pl-PL" sz="4000" b="1" dirty="0"/>
              <a:t>czy </a:t>
            </a:r>
            <a:r>
              <a:rPr lang="pl-PL" sz="4000" b="1" dirty="0" smtClean="0"/>
              <a:t>szkoły, </a:t>
            </a:r>
            <a:r>
              <a:rPr lang="pl-PL" sz="4000" b="1" dirty="0"/>
              <a:t>ale także w zajęcia edukacyjne z </a:t>
            </a:r>
            <a:r>
              <a:rPr lang="pl-PL" sz="4000" b="1" dirty="0" smtClean="0"/>
              <a:t>klasą.</a:t>
            </a:r>
          </a:p>
          <a:p>
            <a:pPr marL="0" indent="0">
              <a:spcBef>
                <a:spcPts val="600"/>
              </a:spcBef>
              <a:buNone/>
            </a:pPr>
            <a:endParaRPr lang="pl-PL" sz="40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pl-PL" sz="4000" b="1" dirty="0"/>
              <a:t>§ 11 i 12 - </a:t>
            </a:r>
            <a:r>
              <a:rPr lang="pl-PL" sz="4000" b="1" dirty="0" smtClean="0"/>
              <a:t>zawieszenie </a:t>
            </a:r>
            <a:r>
              <a:rPr lang="pl-PL" sz="4000" b="1" dirty="0"/>
              <a:t>lub </a:t>
            </a:r>
            <a:r>
              <a:rPr lang="pl-PL" sz="4000" b="1" dirty="0" smtClean="0"/>
              <a:t>zaprzestanie </a:t>
            </a:r>
            <a:r>
              <a:rPr lang="pl-PL" sz="4000" b="1" dirty="0"/>
              <a:t>realizowania indywidualnego nauczania </a:t>
            </a:r>
            <a:r>
              <a:rPr lang="pl-PL" sz="4000" b="1" dirty="0" smtClean="0"/>
              <a:t>w domu odbywa się na </a:t>
            </a:r>
            <a:r>
              <a:rPr lang="pl-PL" sz="4000" b="1" dirty="0"/>
              <a:t>wniosek rodzica i na podstawie zaświadczenia lekarskiego o poprawie stanu </a:t>
            </a:r>
            <a:r>
              <a:rPr lang="pl-PL" sz="4000" b="1" dirty="0" smtClean="0"/>
              <a:t>zdrowia dziecka</a:t>
            </a:r>
            <a:r>
              <a:rPr lang="pl-PL" sz="4000" b="1" smtClean="0"/>
              <a:t>. </a:t>
            </a:r>
            <a:endParaRPr lang="pl-PL" sz="4000" b="1" dirty="0"/>
          </a:p>
          <a:p>
            <a:pPr marL="0" indent="0">
              <a:buNone/>
            </a:pPr>
            <a:endParaRPr lang="pl-PL" sz="4400" b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D4C31E1D-B36F-49F7-A4FE-680AE070E0D6}" type="slidenum">
              <a:rPr lang="pl-PL" b="1" smtClean="0"/>
              <a:pPr algn="ctr">
                <a:defRPr/>
              </a:pPr>
              <a:t>3</a:t>
            </a:fld>
            <a:endParaRPr lang="pl-PL" b="1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2388" y="1993132"/>
            <a:ext cx="9383473" cy="0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1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2986</TotalTime>
  <Words>109</Words>
  <Application>Microsoft Office PowerPoint</Application>
  <PresentationFormat>Niestandardowy</PresentationFormat>
  <Paragraphs>18</Paragraphs>
  <Slides>3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 Uczeń z niepełnosprawnością – zajęcia w szkole rozporządzenie w sprawie organizowania  kształcenia specjalnego </vt:lpstr>
      <vt:lpstr>Uczeń chory – zajęcia w szkole rozporządzenie w sprawie organizacji i udzielania pomocy psychologiczno-pedagogicznej</vt:lpstr>
      <vt:lpstr>Indywidualne nauczanie Uczeń chory – zajęcia w domu z włączaniem rozporządzenie o nauczaniu indywidualnym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Filip Staszewski</dc:creator>
  <cp:lastModifiedBy>Małgorzata Moraczewska</cp:lastModifiedBy>
  <cp:revision>398</cp:revision>
  <cp:lastPrinted>2017-08-31T15:09:07Z</cp:lastPrinted>
  <dcterms:created xsi:type="dcterms:W3CDTF">2016-11-08T11:18:44Z</dcterms:created>
  <dcterms:modified xsi:type="dcterms:W3CDTF">2017-09-11T12:34:00Z</dcterms:modified>
</cp:coreProperties>
</file>